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1" r:id="rId16"/>
    <p:sldId id="268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9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BA35E2-6714-4FA6-8D23-1B852CB6FBC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D9E2AF-EC2C-45D0-939D-4622ECCE5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76288"/>
            <a:ext cx="9144000" cy="1470025"/>
          </a:xfrm>
        </p:spPr>
        <p:txBody>
          <a:bodyPr/>
          <a:lstStyle/>
          <a:p>
            <a:pPr algn="ctr"/>
            <a:r>
              <a:rPr lang="ru-RU" dirty="0" smtClean="0"/>
              <a:t>ЭТАПЫ БОЛЬШОГО ПУТИ…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8062912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000" b="1" dirty="0" smtClean="0"/>
              <a:t>Электронный архив </a:t>
            </a:r>
            <a:br>
              <a:rPr lang="ru-RU" sz="4000" b="1" dirty="0" smtClean="0"/>
            </a:br>
            <a:r>
              <a:rPr lang="ru-RU" sz="4000" b="1" dirty="0" smtClean="0"/>
              <a:t>семейных фотографий </a:t>
            </a:r>
            <a:br>
              <a:rPr lang="ru-RU" sz="4000" b="1" dirty="0" smtClean="0"/>
            </a:br>
            <a:r>
              <a:rPr lang="ru-RU" sz="4000" b="1" dirty="0" smtClean="0"/>
              <a:t>времен </a:t>
            </a:r>
            <a:br>
              <a:rPr lang="ru-RU" sz="4000" b="1" dirty="0" smtClean="0"/>
            </a:br>
            <a:r>
              <a:rPr lang="ru-RU" sz="4000" b="1" dirty="0" smtClean="0"/>
              <a:t>Великой Отечественной войны</a:t>
            </a:r>
            <a:endParaRPr lang="ru-RU" sz="4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4500570"/>
            <a:ext cx="46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выполнил </a:t>
            </a:r>
            <a:r>
              <a:rPr lang="ru-RU" dirty="0" err="1" smtClean="0"/>
              <a:t>Ерахтин</a:t>
            </a:r>
            <a:r>
              <a:rPr lang="ru-RU" dirty="0" smtClean="0"/>
              <a:t> Артём, учащийся 9Б класса </a:t>
            </a:r>
          </a:p>
          <a:p>
            <a:r>
              <a:rPr lang="ru-RU" dirty="0" smtClean="0"/>
              <a:t>Руководитель  Ломакина Н.В.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8572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образовательное учреждение</a:t>
            </a:r>
            <a:endParaRPr lang="ru-RU" dirty="0" smtClean="0"/>
          </a:p>
          <a:p>
            <a:pPr algn="ctr"/>
            <a:r>
              <a:rPr lang="ru-RU" b="1" dirty="0" err="1" smtClean="0"/>
              <a:t>Болшевская</a:t>
            </a:r>
            <a:r>
              <a:rPr lang="ru-RU" b="1" dirty="0" smtClean="0"/>
              <a:t> средняя общеобразовательная школа №6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607220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Королев, Московская область</a:t>
            </a:r>
          </a:p>
          <a:p>
            <a:pPr algn="ctr"/>
            <a:r>
              <a:rPr lang="ru-RU" dirty="0" smtClean="0"/>
              <a:t>2015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88640"/>
            <a:ext cx="7385248" cy="3526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   «…Мы эвакуировали последних раненых, и 30 июня нас погрузили в эшелон. Мы поехали на восток. Когда проехали Чехословакию, поезд остановился на станции Чоп. Дальше уже начиналась наша Родина. Мы все бросились из вагонов, прыгали, радовались, готовы были целовать свою землю. А она в то время имела страшный вид: сгоревшие леса, целых домов мало – одни обгорелые трубы, а в некоторых местах лишь дощечки с названиями бывших деревень. Но всё же мы снова у себя дома, на своей Родине…»</a:t>
            </a:r>
            <a:endParaRPr lang="ru-RU" dirty="0"/>
          </a:p>
        </p:txBody>
      </p:sp>
      <p:pic>
        <p:nvPicPr>
          <p:cNvPr id="2050" name="Picture 2" descr="C:\Users\Sisadmin\Desktop\patriotism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00438"/>
            <a:ext cx="6006136" cy="309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8"/>
            <a:ext cx="8890770" cy="32147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«А куда мы ехали – никто не знал. Думали, что едем домой. Проехали Москву, Урал, Новосибирск, Иркутск… И ровно через месяц, 30 июля, прибыли в Маньчжурию, город </a:t>
            </a:r>
            <a:r>
              <a:rPr lang="ru-RU" dirty="0" err="1" smtClean="0"/>
              <a:t>Лубей</a:t>
            </a:r>
            <a:r>
              <a:rPr lang="ru-RU" dirty="0" smtClean="0"/>
              <a:t>…»</a:t>
            </a:r>
            <a:br>
              <a:rPr lang="ru-RU" dirty="0" smtClean="0"/>
            </a:br>
            <a:r>
              <a:rPr lang="ru-RU" dirty="0" smtClean="0"/>
              <a:t>   Расставили палатки. И в этот момент налетел сильнейший тайфун. Ветер был такой, что срывало крыши с вагонов.</a:t>
            </a:r>
            <a:br>
              <a:rPr lang="ru-RU" dirty="0" smtClean="0"/>
            </a:br>
            <a:r>
              <a:rPr lang="ru-RU" dirty="0" smtClean="0"/>
              <a:t>   В скором времени была объявлена война с Японией. И опять мы пошли за нашими частями. Шли через отроги Большого Хингана, через пустыню Гоби.</a:t>
            </a:r>
            <a:br>
              <a:rPr lang="ru-RU" dirty="0" smtClean="0"/>
            </a:br>
            <a:r>
              <a:rPr lang="ru-RU" dirty="0" smtClean="0"/>
              <a:t>   Путь был трудным. Не хватало еды, пищи, заедала мошкара. Впереди нас шёл ещё один госпиталь, на который напали </a:t>
            </a:r>
            <a:r>
              <a:rPr lang="ru-RU" dirty="0" err="1" smtClean="0"/>
              <a:t>хунзусы</a:t>
            </a:r>
            <a:r>
              <a:rPr lang="ru-RU" dirty="0" smtClean="0"/>
              <a:t>(бандиты). Они вырезали всех сотрудников госпиталя – страшно даже вспомнить. В глазах долго стояли изуродованные трупы. Но надо было идти дальше, спасать раненых солдат».</a:t>
            </a:r>
            <a:endParaRPr lang="ru-RU" dirty="0"/>
          </a:p>
        </p:txBody>
      </p:sp>
      <p:pic>
        <p:nvPicPr>
          <p:cNvPr id="3074" name="Picture 2" descr="C:\Users\Sisadmin\Desktop\wow_11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378081"/>
            <a:ext cx="5715040" cy="326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350"/>
            <a:ext cx="7957443" cy="25971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2200" i="1" dirty="0" smtClean="0"/>
              <a:t>Войну Надежда Марковна закончила в </a:t>
            </a:r>
            <a:r>
              <a:rPr lang="ru-RU" sz="2200" i="1" dirty="0" err="1" smtClean="0"/>
              <a:t>Мукдене</a:t>
            </a:r>
            <a:r>
              <a:rPr lang="ru-RU" sz="2200" i="1" dirty="0" smtClean="0"/>
              <a:t> и до декабря работала в </a:t>
            </a:r>
            <a:r>
              <a:rPr lang="ru-RU" sz="2200" i="1" dirty="0" err="1" smtClean="0"/>
              <a:t>мукденском</a:t>
            </a:r>
            <a:r>
              <a:rPr lang="ru-RU" sz="2200" i="1" dirty="0" smtClean="0"/>
              <a:t> госпитале. Затем их армию перевели в Забайкалье, где она снова работала в </a:t>
            </a:r>
            <a:r>
              <a:rPr lang="ru-RU" sz="2200" i="1" dirty="0" err="1" smtClean="0"/>
              <a:t>госпитале.Там</a:t>
            </a:r>
            <a:r>
              <a:rPr lang="ru-RU" sz="2200" i="1" dirty="0" smtClean="0"/>
              <a:t> Надежда Марковна встретила мужа…</a:t>
            </a:r>
            <a:endParaRPr lang="ru-RU" i="1" dirty="0" smtClean="0"/>
          </a:p>
          <a:p>
            <a:pPr algn="ctr">
              <a:buNone/>
            </a:pPr>
            <a:r>
              <a:rPr lang="ru-RU" sz="2000" b="1" i="1" dirty="0" smtClean="0"/>
              <a:t>Демобилизовалась  в мае 1948 года  в звании  </a:t>
            </a:r>
            <a:br>
              <a:rPr lang="ru-RU" sz="2000" b="1" i="1" dirty="0" smtClean="0"/>
            </a:br>
            <a:r>
              <a:rPr lang="ru-RU" sz="2000" b="1" i="1" dirty="0" smtClean="0"/>
              <a:t>гвардии майора  медицинской службы.</a:t>
            </a:r>
            <a:endParaRPr lang="ru-RU" sz="2000" b="1" i="1" dirty="0"/>
          </a:p>
        </p:txBody>
      </p:sp>
      <p:pic>
        <p:nvPicPr>
          <p:cNvPr id="8194" name="Picture 2" descr="http://i.zbp.ru/630x420/14/detail_picture_566624.8f4o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0"/>
            <a:ext cx="503634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4857760"/>
            <a:ext cx="4286248" cy="11509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Дмитриев </a:t>
            </a:r>
            <a:br>
              <a:rPr lang="ru-RU" sz="2400" dirty="0" smtClean="0"/>
            </a:br>
            <a:r>
              <a:rPr lang="ru-RU" sz="2400" dirty="0" smtClean="0"/>
              <a:t>Анатолий Иосифович - </a:t>
            </a:r>
            <a:br>
              <a:rPr lang="ru-RU" sz="2400" dirty="0" smtClean="0"/>
            </a:br>
            <a:r>
              <a:rPr lang="ru-RU" sz="2400" dirty="0" smtClean="0"/>
              <a:t>муж Надежды  Марковны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14810" y="3214686"/>
            <a:ext cx="4737720" cy="57606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7300" dirty="0" smtClean="0"/>
              <a:t>Семья в полном составе</a:t>
            </a:r>
            <a:endParaRPr lang="ru-RU" sz="7300" dirty="0"/>
          </a:p>
        </p:txBody>
      </p:sp>
      <p:pic>
        <p:nvPicPr>
          <p:cNvPr id="6146" name="Picture 2" descr="C:\Users\BERKUT\Desktop\Ветеран\Муж Надежды Марковны...тоже военный хиру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613047" cy="4464496"/>
          </a:xfrm>
          <a:prstGeom prst="rect">
            <a:avLst/>
          </a:prstGeom>
          <a:noFill/>
        </p:spPr>
      </p:pic>
      <p:pic>
        <p:nvPicPr>
          <p:cNvPr id="6147" name="Picture 3" descr="C:\Users\BERKUT\Desktop\Ветеран\Семья в полном соста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876"/>
            <a:ext cx="4700521" cy="280216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4572008"/>
            <a:ext cx="4038600" cy="1676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5" descr="H:\Дмитриева Н.М\IMG_453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5728"/>
            <a:ext cx="2191461" cy="2829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Из семейного альбома…</a:t>
            </a:r>
            <a:endParaRPr lang="ru-RU" dirty="0"/>
          </a:p>
        </p:txBody>
      </p:sp>
      <p:pic>
        <p:nvPicPr>
          <p:cNvPr id="29698" name="Picture 2" descr="H:\Дмитриева Н.М\Из семейного альбо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4929222" cy="4067182"/>
          </a:xfrm>
          <a:prstGeom prst="rect">
            <a:avLst/>
          </a:prstGeom>
          <a:noFill/>
        </p:spPr>
      </p:pic>
      <p:pic>
        <p:nvPicPr>
          <p:cNvPr id="29699" name="Picture 3" descr="H:\ВЕТЕРАН\IMG_4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857232"/>
            <a:ext cx="2845996" cy="364333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4929198"/>
            <a:ext cx="9144000" cy="192880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Безвременно ушёл из жизни её муж Анатолий Иосифович Дмитриев, тоже военный врач. Все семейные проблемы пришлось решать одной.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Надежда Марковна  - прекрасная мать. Она воспитала трёх прекрасных сыновей. У Надежды Марковны пятеро внуков и двое правнуков.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ru-RU" dirty="0" smtClean="0"/>
              <a:t>Встречи однополчан…</a:t>
            </a:r>
            <a:endParaRPr lang="ru-RU" dirty="0"/>
          </a:p>
        </p:txBody>
      </p:sp>
      <p:pic>
        <p:nvPicPr>
          <p:cNvPr id="4098" name="Picture 2" descr="C:\Users\Compaq\Desktop\Помним. Чтим. Гордимся\Ветераны\Дмитриева Н.М\Встреча ветеранов Мос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3888432" cy="2592289"/>
          </a:xfrm>
          <a:prstGeom prst="rect">
            <a:avLst/>
          </a:prstGeom>
          <a:noFill/>
        </p:spPr>
      </p:pic>
      <p:pic>
        <p:nvPicPr>
          <p:cNvPr id="3" name="Picture 2" descr="H:\ВЕТЕРАН\IMG_4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600400" cy="2654424"/>
          </a:xfrm>
          <a:prstGeom prst="rect">
            <a:avLst/>
          </a:prstGeom>
          <a:noFill/>
        </p:spPr>
      </p:pic>
      <p:pic>
        <p:nvPicPr>
          <p:cNvPr id="4099" name="Picture 3" descr="H:\ВЕТЕРАН\IMG_4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3251200" cy="2193925"/>
          </a:xfrm>
          <a:prstGeom prst="rect">
            <a:avLst/>
          </a:prstGeom>
          <a:noFill/>
        </p:spPr>
      </p:pic>
      <p:pic>
        <p:nvPicPr>
          <p:cNvPr id="4100" name="Picture 4" descr="H:\ВЕТЕРАН\IMG_46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339521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157192"/>
            <a:ext cx="4371256" cy="15030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Надежда Марковна </a:t>
            </a:r>
            <a:br>
              <a:rPr lang="ru-RU" sz="2000" dirty="0" smtClean="0"/>
            </a:br>
            <a:r>
              <a:rPr lang="ru-RU" sz="2000" dirty="0" smtClean="0"/>
              <a:t>на уроке  Мужества</a:t>
            </a:r>
            <a:br>
              <a:rPr lang="ru-RU" sz="2000" dirty="0" smtClean="0"/>
            </a:br>
            <a:r>
              <a:rPr lang="ru-RU" sz="2000" dirty="0" smtClean="0"/>
              <a:t>в МБОУ БСОШ №6</a:t>
            </a:r>
            <a:br>
              <a:rPr lang="ru-RU" sz="2000" dirty="0" smtClean="0"/>
            </a:br>
            <a:r>
              <a:rPr lang="ru-RU" sz="2000" dirty="0" smtClean="0"/>
              <a:t>                 2010год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48680"/>
            <a:ext cx="3997678" cy="56060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i="1" dirty="0" smtClean="0"/>
              <a:t>В послевоенные годы она по-прежнему работала врачом.</a:t>
            </a:r>
          </a:p>
          <a:p>
            <a:pPr>
              <a:buNone/>
            </a:pPr>
            <a:r>
              <a:rPr lang="ru-RU" i="1" dirty="0" smtClean="0"/>
              <a:t> Смысл жизни Надежды Марковны – служение людям, хотя ей уже за 90…..</a:t>
            </a:r>
          </a:p>
          <a:p>
            <a:pPr>
              <a:buNone/>
            </a:pPr>
            <a:r>
              <a:rPr lang="ru-RU" i="1" dirty="0" smtClean="0"/>
              <a:t>Бодрость духа, жизненная мудрость, доброта притягивают к ней людей. К ней постоянно обращаются за советом, за помощью</a:t>
            </a:r>
          </a:p>
          <a:p>
            <a:pPr>
              <a:buNone/>
            </a:pPr>
            <a:r>
              <a:rPr lang="ru-RU" i="1" dirty="0" smtClean="0"/>
              <a:t>До недавнего времени Надежда Марковна была частым гостем нашей школы</a:t>
            </a:r>
            <a:endParaRPr lang="ru-RU" i="1" dirty="0"/>
          </a:p>
        </p:txBody>
      </p:sp>
      <p:pic>
        <p:nvPicPr>
          <p:cNvPr id="5122" name="Picture 2" descr="C:\Users\BERKUT\Desktop\Ветеран\На уроке Мужества в школе 2010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622" y="188641"/>
            <a:ext cx="4424221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544616" cy="4293096"/>
          </a:xfrm>
        </p:spPr>
        <p:txBody>
          <a:bodyPr>
            <a:normAutofit fontScale="90000"/>
          </a:bodyPr>
          <a:lstStyle/>
          <a:p>
            <a:r>
              <a:rPr lang="ru-RU" sz="2300" dirty="0" smtClean="0">
                <a:solidFill>
                  <a:schemeClr val="tx1"/>
                </a:solidFill>
              </a:rPr>
              <a:t>Надежда Марковна была награждена многими орденами и медалями: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- орден «Красной Звезды»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- орден «Отечественной войны 2 степени»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- медаль «За боевые заслуги»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- медаль «За победу над Германией»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- медаль «За победу над Японией»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- медаль «За взятие Будапешта»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- медаль «За взятие Вены»</a:t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 и многими другими..</a:t>
            </a: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BERKUT\Pictures\наг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7437"/>
            <a:ext cx="1800200" cy="1800200"/>
          </a:xfrm>
          <a:prstGeom prst="rect">
            <a:avLst/>
          </a:prstGeom>
          <a:noFill/>
        </p:spPr>
      </p:pic>
      <p:pic>
        <p:nvPicPr>
          <p:cNvPr id="8195" name="Picture 3" descr="C:\Users\BERKUT\Pictures\на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60440"/>
            <a:ext cx="2708920" cy="2708920"/>
          </a:xfrm>
          <a:prstGeom prst="rect">
            <a:avLst/>
          </a:prstGeom>
          <a:noFill/>
        </p:spPr>
      </p:pic>
      <p:pic>
        <p:nvPicPr>
          <p:cNvPr id="8196" name="Picture 4" descr="C:\Users\BERKUT\Pictures\наг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450975" cy="2628900"/>
          </a:xfrm>
          <a:prstGeom prst="rect">
            <a:avLst/>
          </a:prstGeom>
          <a:noFill/>
        </p:spPr>
      </p:pic>
      <p:pic>
        <p:nvPicPr>
          <p:cNvPr id="8198" name="Picture 6" descr="C:\Users\BERKUT\Pictures\наг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1988840"/>
            <a:ext cx="1327700" cy="2520280"/>
          </a:xfrm>
          <a:prstGeom prst="rect">
            <a:avLst/>
          </a:prstGeom>
          <a:noFill/>
        </p:spPr>
      </p:pic>
      <p:pic>
        <p:nvPicPr>
          <p:cNvPr id="8199" name="Picture 7" descr="C:\Users\BERKUT\Pictures\наг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2843808" cy="2132856"/>
          </a:xfrm>
          <a:prstGeom prst="rect">
            <a:avLst/>
          </a:prstGeom>
          <a:noFill/>
        </p:spPr>
      </p:pic>
      <p:pic>
        <p:nvPicPr>
          <p:cNvPr id="8200" name="Picture 8" descr="C:\Users\BERKUT\Pictures\наг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564904"/>
            <a:ext cx="731837" cy="1371600"/>
          </a:xfrm>
          <a:prstGeom prst="rect">
            <a:avLst/>
          </a:prstGeom>
          <a:noFill/>
        </p:spPr>
      </p:pic>
      <p:pic>
        <p:nvPicPr>
          <p:cNvPr id="8201" name="Picture 9" descr="C:\Users\BERKUT\Pictures\наг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5157192"/>
            <a:ext cx="3077381" cy="1556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776288"/>
            <a:ext cx="9144000" cy="26527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ИСТОЧНИКИ. </a:t>
            </a:r>
            <a:br>
              <a:rPr lang="ru-RU" sz="2800" dirty="0" smtClean="0"/>
            </a:br>
            <a:r>
              <a:rPr lang="ru-RU" sz="2800" dirty="0" smtClean="0"/>
              <a:t>Архивы семьи Дмитриевых,</a:t>
            </a:r>
            <a:br>
              <a:rPr lang="ru-RU" sz="2800" dirty="0" smtClean="0"/>
            </a:br>
            <a:r>
              <a:rPr lang="ru-RU" sz="2800" dirty="0" smtClean="0"/>
              <a:t> воспоминания Надежды Марковны Дмитриевой,</a:t>
            </a:r>
            <a:br>
              <a:rPr lang="ru-RU" sz="2800" dirty="0" smtClean="0"/>
            </a:br>
            <a:r>
              <a:rPr lang="ru-RU" sz="2800" dirty="0" smtClean="0"/>
              <a:t>А.Шмелев «Люди долга и чести», книга 6 М.2013</a:t>
            </a:r>
            <a:br>
              <a:rPr lang="ru-RU" sz="2800" dirty="0" smtClean="0"/>
            </a:br>
            <a:r>
              <a:rPr lang="ru-RU" sz="2800" dirty="0" smtClean="0"/>
              <a:t>Мы подвиг ваш помним! Королев 2010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0544" y="4071942"/>
            <a:ext cx="8062912" cy="1428760"/>
          </a:xfrm>
        </p:spPr>
        <p:txBody>
          <a:bodyPr/>
          <a:lstStyle/>
          <a:p>
            <a:r>
              <a:rPr lang="ru-RU" dirty="0" smtClean="0"/>
              <a:t>Материал обработал ученик 9Б </a:t>
            </a:r>
            <a:r>
              <a:rPr lang="ru-RU" dirty="0" err="1" smtClean="0"/>
              <a:t>класса-Ерахтин</a:t>
            </a:r>
            <a:r>
              <a:rPr lang="ru-RU" dirty="0" smtClean="0"/>
              <a:t> Артем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6124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Гвардии майор медицинской службы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1428736"/>
            <a:ext cx="4892554" cy="5240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b="1" dirty="0" smtClean="0"/>
              <a:t>Надежда Марковна Дмитриева </a:t>
            </a:r>
            <a:r>
              <a:rPr lang="ru-RU" sz="1700" dirty="0" smtClean="0"/>
              <a:t>- родилась 17 июня 1921 года в Казани в семье врачей. После окончания десятилетки в 1938 году поступила в медицинский институт. Из-за начавшейся Великой Отечественной войны учиться пришлось по ускоренной системе, без летних и зимних каникул. В период учёбы ездила рыть окопы под Свияжск. Институт окончила в ноябре 1942 года. «Меня сразу же направили на 3 месяца в ординатуру по ортопедии и травматологии. Этот опыт очень пригодился на фронте. Ещё совсем молодой была, но уже многое знала и умела – и гипс накладывать, и швы обрабатывать, и вытяжения делать, и переломы лечить.»-вспоминает Надежда Марковна</a:t>
            </a:r>
            <a:endParaRPr lang="ru-RU" sz="1700" dirty="0"/>
          </a:p>
        </p:txBody>
      </p:sp>
      <p:pic>
        <p:nvPicPr>
          <p:cNvPr id="1026" name="Picture 2" descr="C:\Users\BERKUT\Desktop\Ветеран\Наша Надежда Марк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446" y="1196752"/>
            <a:ext cx="3939554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4716463" cy="57324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098" name="Picture 2" descr="C:\Users\BERKUT\Desktop\Ветеран\На передовой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963329" cy="51571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357166"/>
            <a:ext cx="442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Первое боевое крещение получила в июле 1943 года под Курском, выполняя задание командования по проверке санитарно-эпидемиологического состояния передовых позиций.</a:t>
            </a:r>
            <a:endParaRPr lang="ru-RU" sz="2400" dirty="0"/>
          </a:p>
        </p:txBody>
      </p:sp>
      <p:pic>
        <p:nvPicPr>
          <p:cNvPr id="1026" name="Picture 2" descr="C:\Users\Compaq\Desktop\Помним. Чтим. Гордимся\Ветераны\Дмитриева Н.М\Военный хирур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86190"/>
            <a:ext cx="250033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 воспоминаний: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«  Я увидела наши окопы, наблюдательные посты, затем нейтральная зона…, на другой стороне такие же окопы немцев… Тишина, покой. Наши солдаты наполняли котелки кашей, по-пластунски ползли и оставляли немцам на нейтральной полосе, а они, съедая кашу, оставляли нам наши котелки… В общем -  «мир и покой…»</a:t>
            </a:r>
            <a:endParaRPr lang="ru-RU" sz="2800" dirty="0"/>
          </a:p>
        </p:txBody>
      </p:sp>
      <p:pic>
        <p:nvPicPr>
          <p:cNvPr id="2050" name="Picture 2" descr="C:\Users\Compaq\Desktop\Помним. Чтим. Гордимся\Ветераны\Дмитриева Н.М\IMG_4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644" y="1142984"/>
            <a:ext cx="3702132" cy="498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428625"/>
            <a:ext cx="7458106" cy="51435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600" dirty="0" smtClean="0"/>
              <a:t>  « …И вдруг, через пару дней началось наступление немецко-фашистских войск. Как вы знаете, каждому наступлению предшествуют арт.подготовка, с применением всех видов боевой техники, включая самолёты.</a:t>
            </a:r>
            <a:br>
              <a:rPr lang="ru-RU" sz="2600" dirty="0" smtClean="0"/>
            </a:br>
            <a:r>
              <a:rPr lang="ru-RU" sz="2600" dirty="0" smtClean="0"/>
              <a:t>   И вот…эта обстановка «тишины и покоя» мгновенно изменилась. </a:t>
            </a:r>
          </a:p>
          <a:p>
            <a:pPr>
              <a:buNone/>
            </a:pPr>
            <a:r>
              <a:rPr lang="ru-RU" sz="2600" dirty="0" smtClean="0"/>
              <a:t>Это был сущий ад, в громе разрывов </a:t>
            </a:r>
          </a:p>
          <a:p>
            <a:pPr>
              <a:buNone/>
            </a:pPr>
            <a:r>
              <a:rPr lang="ru-RU" sz="2600" dirty="0" smtClean="0"/>
              <a:t>авиабомб и снарядов, в дыму и пыли</a:t>
            </a:r>
          </a:p>
          <a:p>
            <a:pPr>
              <a:buNone/>
            </a:pPr>
            <a:r>
              <a:rPr lang="ru-RU" sz="2600" dirty="0" smtClean="0"/>
              <a:t> терялась всякая ориентировка…</a:t>
            </a:r>
            <a:br>
              <a:rPr lang="ru-RU" sz="2600" dirty="0" smtClean="0"/>
            </a:br>
            <a:r>
              <a:rPr lang="ru-RU" sz="2600" dirty="0" smtClean="0"/>
              <a:t>   Мы быстро преодолели страх и</a:t>
            </a:r>
          </a:p>
          <a:p>
            <a:pPr>
              <a:buNone/>
            </a:pPr>
            <a:r>
              <a:rPr lang="ru-RU" sz="2600" dirty="0" smtClean="0"/>
              <a:t> приступили к исполнению</a:t>
            </a:r>
          </a:p>
          <a:p>
            <a:pPr>
              <a:buNone/>
            </a:pPr>
            <a:r>
              <a:rPr lang="ru-RU" sz="2600" dirty="0" smtClean="0"/>
              <a:t> своих обязанностей.</a:t>
            </a:r>
            <a:br>
              <a:rPr lang="ru-RU" sz="2600" dirty="0" smtClean="0"/>
            </a:br>
            <a:r>
              <a:rPr lang="ru-RU" sz="2600" dirty="0" smtClean="0"/>
              <a:t>   Артиллеристы отбивали </a:t>
            </a:r>
          </a:p>
          <a:p>
            <a:pPr>
              <a:buNone/>
            </a:pPr>
            <a:r>
              <a:rPr lang="ru-RU" sz="2600" dirty="0" smtClean="0"/>
              <a:t>танковые атаки, на глазах</a:t>
            </a:r>
          </a:p>
          <a:p>
            <a:pPr>
              <a:buNone/>
            </a:pPr>
            <a:r>
              <a:rPr lang="ru-RU" sz="2600" dirty="0" smtClean="0"/>
              <a:t> выскакивали обожжённые танкисты, </a:t>
            </a:r>
          </a:p>
          <a:p>
            <a:pPr>
              <a:buNone/>
            </a:pPr>
            <a:r>
              <a:rPr lang="ru-RU" sz="2600" dirty="0" smtClean="0"/>
              <a:t>всё небо было чёрным от самолётов…»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3075" name="Picture 3" descr="C:\Users\Compaq\Desktop\Переды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357430"/>
            <a:ext cx="3071834" cy="413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643314"/>
            <a:ext cx="5580112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Работа в операционной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"/>
            <a:ext cx="3635896" cy="53732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  «… Мы тут же оказывали медицинскую помощь: останавливали кровотечение, перевязывали раны, накладывали шины и эвакуировали на всех видах транспорта(телеги, машины, танки). Эвакуировав всех раненых, добралась. Наконец,  до своего госпиталя, который развернулся в деревне, где все избы были заполнены раненными.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4653136"/>
            <a:ext cx="9144000" cy="22048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Работали и днём и ночью. Здесь же были оборудованы операционные и перевязочные.</a:t>
            </a:r>
            <a:br>
              <a:rPr lang="ru-RU" sz="2000" dirty="0" smtClean="0"/>
            </a:br>
            <a:r>
              <a:rPr lang="ru-RU" sz="2000" dirty="0" smtClean="0"/>
              <a:t>   Дело доходило до того, что от усталости засыпали на ходу. Однажды проснулась от боли в щеке, оказывается, я уснула, упав на только что наложенный гипсовый сапожок…»</a:t>
            </a:r>
            <a:endParaRPr lang="ru-RU" sz="2000" dirty="0"/>
          </a:p>
        </p:txBody>
      </p:sp>
      <p:pic>
        <p:nvPicPr>
          <p:cNvPr id="7170" name="Picture 2" descr="C:\Users\BERKUT\Desktop\Ветеран\В операционной 1945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5292080" cy="366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429000"/>
            <a:ext cx="4355976" cy="2428892"/>
          </a:xfrm>
        </p:spPr>
        <p:txBody>
          <a:bodyPr>
            <a:noAutofit/>
          </a:bodyPr>
          <a:lstStyle/>
          <a:p>
            <a:r>
              <a:rPr lang="ru-RU" sz="3600" dirty="0" smtClean="0"/>
              <a:t>  Военный госпиталь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4573742" cy="68579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800" dirty="0" smtClean="0"/>
              <a:t> «…  Работали в очень трудных условиях, особенно во время </a:t>
            </a:r>
            <a:r>
              <a:rPr lang="ru-RU" sz="3800" dirty="0" err="1" smtClean="0"/>
              <a:t>Корсунь-Шевченковской</a:t>
            </a:r>
            <a:r>
              <a:rPr lang="ru-RU" sz="3800" dirty="0" smtClean="0"/>
              <a:t> операции. Ранняя весна, все дороги разбиты, грязи по колено. Автомашины не шли, так что весь необходимый перевязочный материал, инструментарий, медикаменты переносили на своих плечах. Голодные, холодные, в дождь и в стужу, окоченевшими руками приходилось оборудовать </a:t>
            </a:r>
          </a:p>
          <a:p>
            <a:pPr>
              <a:buNone/>
            </a:pPr>
            <a:r>
              <a:rPr lang="ru-RU" sz="3800" dirty="0" smtClean="0"/>
              <a:t>рабочие места(палатки, хаты, сараи), где проводились операции. Об </a:t>
            </a:r>
          </a:p>
          <a:p>
            <a:pPr>
              <a:buNone/>
            </a:pPr>
            <a:r>
              <a:rPr lang="ru-RU" sz="3800" dirty="0" smtClean="0"/>
              <a:t>отдыхе не думали, раненые ждали нашей помощи.</a:t>
            </a:r>
          </a:p>
          <a:p>
            <a:pPr>
              <a:buNone/>
            </a:pPr>
            <a:r>
              <a:rPr lang="ru-RU" sz="3800" dirty="0" smtClean="0"/>
              <a:t> В деревне </a:t>
            </a:r>
            <a:r>
              <a:rPr lang="ru-RU" sz="3800" dirty="0" err="1" smtClean="0"/>
              <a:t>Шмариново</a:t>
            </a:r>
            <a:r>
              <a:rPr lang="ru-RU" sz="3800" dirty="0" smtClean="0"/>
              <a:t>, куда прибыл наш госпиталь, все дома(а их было 95) были заполнены ранеными. Мы сразу приступили к работе. Ампутировали конечности, делали полостные операции, пытались спасти всех. Однако много раненых погибало от газовой гангрены.»</a:t>
            </a:r>
            <a:endParaRPr lang="ru-RU" sz="3800" dirty="0"/>
          </a:p>
        </p:txBody>
      </p:sp>
      <p:pic>
        <p:nvPicPr>
          <p:cNvPr id="2050" name="Picture 2" descr="C:\Users\BERKUT\Desktop\Ветеран\Военный госпит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648"/>
            <a:ext cx="4330768" cy="3596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581128"/>
            <a:ext cx="3168352" cy="8640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  Минуты отдыха с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лучшей подругой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0694" cy="64533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«.. Подкармливало нас население, так как наши машины буксовали и не могли регулярно доставлять нам питание.</a:t>
            </a:r>
            <a:br>
              <a:rPr lang="ru-RU" dirty="0" smtClean="0"/>
            </a:br>
            <a:r>
              <a:rPr lang="ru-RU" dirty="0" smtClean="0"/>
              <a:t>   И что характерно, никто не роптал на невзгоды и трудности. Наоборот, пытались поддержать друг друга шутками и песнями. Работали по трое-четверо суток , не отходя от операционного стола, часто под бомбёжками. Немцы не обращали внимания на красные кресты на палатках.</a:t>
            </a:r>
            <a:br>
              <a:rPr lang="ru-RU" dirty="0" smtClean="0"/>
            </a:br>
            <a:r>
              <a:rPr lang="ru-RU" dirty="0" smtClean="0"/>
              <a:t>   Погибали наши врачи и сёстры. Иногда были мы и донорами, когда срочно требовалось прямое переливание крови.</a:t>
            </a:r>
            <a:br>
              <a:rPr lang="ru-RU" dirty="0" smtClean="0"/>
            </a:br>
            <a:r>
              <a:rPr lang="ru-RU" dirty="0" smtClean="0"/>
              <a:t>   Наша танковая армия двигалась быстро, и нам приходилось часто разворачиваться, сворачиваться и идти дальше.»</a:t>
            </a:r>
          </a:p>
        </p:txBody>
      </p:sp>
      <p:pic>
        <p:nvPicPr>
          <p:cNvPr id="3074" name="Picture 2" descr="C:\Users\BERKUT\Desktop\Ветеран\В минуты отдыха с лучшей подруг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099" y="0"/>
            <a:ext cx="3616901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285728"/>
            <a:ext cx="7313240" cy="26683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«…  Ясско-Кишинёвская операция была также не из лёгких. Но всё-таки было уже лето.</a:t>
            </a:r>
            <a:br>
              <a:rPr lang="ru-RU" sz="2000" dirty="0" smtClean="0"/>
            </a:br>
            <a:r>
              <a:rPr lang="ru-RU" sz="2000" dirty="0" smtClean="0"/>
              <a:t>   Затем с боями прошли Румынию, Венгрию, Австрию, Чехословакию, поработав везде изрядно.</a:t>
            </a:r>
            <a:br>
              <a:rPr lang="ru-RU" sz="2000" dirty="0" smtClean="0"/>
            </a:br>
            <a:r>
              <a:rPr lang="ru-RU" sz="2000" dirty="0" smtClean="0"/>
              <a:t>   Наступило 9 Мая – конец войны. Победа застала нас в Праге. Народ ликовал.</a:t>
            </a:r>
            <a:br>
              <a:rPr lang="ru-RU" sz="2000" dirty="0" smtClean="0"/>
            </a:br>
            <a:r>
              <a:rPr lang="ru-RU" sz="2000" dirty="0" smtClean="0"/>
              <a:t>   Но для нас война не закончилась. С боями прорывались остатки немецких группировок – и снова у нас раненые, их обработка и эвакуация…»</a:t>
            </a:r>
            <a:endParaRPr lang="ru-RU" sz="2000" dirty="0"/>
          </a:p>
        </p:txBody>
      </p:sp>
      <p:pic>
        <p:nvPicPr>
          <p:cNvPr id="1026" name="Picture 2" descr="H:\ВЕТЕРАН\IMG_4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14620"/>
            <a:ext cx="611579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439</TotalTime>
  <Words>397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ЭТАПЫ БОЛЬШОГО ПУТИ…</vt:lpstr>
      <vt:lpstr>Гвардии майор медицинской службы </vt:lpstr>
      <vt:lpstr>Слайд 3</vt:lpstr>
      <vt:lpstr>Из воспоминаний:</vt:lpstr>
      <vt:lpstr>Слайд 5</vt:lpstr>
      <vt:lpstr> Работа в операционной</vt:lpstr>
      <vt:lpstr>  Военный госпиталь</vt:lpstr>
      <vt:lpstr>   Минуты отдыха с    лучшей подругой</vt:lpstr>
      <vt:lpstr>Слайд 9</vt:lpstr>
      <vt:lpstr>Слайд 10</vt:lpstr>
      <vt:lpstr>Слайд 11</vt:lpstr>
      <vt:lpstr>Слайд 12</vt:lpstr>
      <vt:lpstr>Дмитриев  Анатолий Иосифович -  муж Надежды  Марковны</vt:lpstr>
      <vt:lpstr>Из семейного альбома…</vt:lpstr>
      <vt:lpstr>Встречи однополчан…</vt:lpstr>
      <vt:lpstr>Надежда Марковна  на уроке  Мужества в МБОУ БСОШ №6                  2010год</vt:lpstr>
      <vt:lpstr>Надежда Марковна была награждена многими орденами и медалями: - орден «Красной Звезды» - орден «Отечественной войны 2 степени» - медаль «За боевые заслуги» - медаль «За победу над Германией» - медаль «За победу над Японией» - медаль «За взятие Будапешта» - медаль «За взятие Вены»  и многими другими..</vt:lpstr>
      <vt:lpstr>ИСТОЧНИКИ.  Архивы семьи Дмитриевых,  воспоминания Надежды Марковны Дмитриевой, А.Шмелев «Люди долга и чести», книга 6 М.2013 Мы подвиг ваш помним! Королев 2010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Ерахтин</dc:creator>
  <cp:lastModifiedBy>Secretary</cp:lastModifiedBy>
  <cp:revision>43</cp:revision>
  <dcterms:created xsi:type="dcterms:W3CDTF">2014-12-14T20:34:43Z</dcterms:created>
  <dcterms:modified xsi:type="dcterms:W3CDTF">2015-08-18T07:46:44Z</dcterms:modified>
</cp:coreProperties>
</file>