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</p:sldIdLst>
  <p:sldSz cx="9144000" cy="6858000" type="screen4x3"/>
  <p:notesSz cx="6881813" cy="10002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8E"/>
    <a:srgbClr val="004D9A"/>
    <a:srgbClr val="3333CC"/>
    <a:srgbClr val="0000CC"/>
    <a:srgbClr val="0033CC"/>
    <a:srgbClr val="0066CC"/>
    <a:srgbClr val="FF3300"/>
    <a:srgbClr val="F9D1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6" autoAdjust="0"/>
    <p:restoredTop sz="94660"/>
  </p:normalViewPr>
  <p:slideViewPr>
    <p:cSldViewPr>
      <p:cViewPr varScale="1">
        <p:scale>
          <a:sx n="110" d="100"/>
          <a:sy n="110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4BDB-393F-445D-A4AC-7E7BE55F7B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5898-E798-469E-83E8-C3A06DFBB4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291B-256D-4FDC-8BF9-773E1DDF8B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99C8F-B3CF-4CF7-84AD-84DFC82F6B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335D-8DCC-4D9D-8308-C9C27A716D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5869-F37E-4203-A5E6-E686DF8BAF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B9D9D-147B-4F46-B1E0-0AC50E565C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A79DA-3EFB-4ACE-87FD-79BBDA4E9B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7132-5FA3-40CC-B095-87C63BE2EC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2B7F2-0D30-4AEC-BBA1-DE68059120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30CB-3DF0-4816-918E-A5191258F5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31E1-7530-49AC-8021-5EA256FAA0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019EEE8-5724-4A25-9133-5B964B2CFA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4652963"/>
            <a:ext cx="15113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ubHalfFrame" descr="75%"/>
          <p:cNvSpPr>
            <a:spLocks noEditPoints="1" noChangeArrowheads="1"/>
          </p:cNvSpPr>
          <p:nvPr/>
        </p:nvSpPr>
        <p:spPr bwMode="auto">
          <a:xfrm>
            <a:off x="250825" y="188913"/>
            <a:ext cx="8569325" cy="66690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14400 w 21600"/>
              <a:gd name="T15" fmla="*/ 7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7200" y="14400"/>
                </a:lnTo>
                <a:lnTo>
                  <a:pt x="7200" y="7200"/>
                </a:lnTo>
                <a:lnTo>
                  <a:pt x="14400" y="72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ct75">
            <a:fgClr>
              <a:srgbClr val="F9D10B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Cloud"/>
          <p:cNvSpPr>
            <a:spLocks noChangeAspect="1" noEditPoints="1" noChangeArrowheads="1"/>
          </p:cNvSpPr>
          <p:nvPr/>
        </p:nvSpPr>
        <p:spPr bwMode="auto">
          <a:xfrm>
            <a:off x="2987675" y="836613"/>
            <a:ext cx="1511300" cy="1012825"/>
          </a:xfrm>
          <a:custGeom>
            <a:avLst/>
            <a:gdLst>
              <a:gd name="T0" fmla="*/ 22949930 w 21600"/>
              <a:gd name="T1" fmla="*/ 1113438332 h 21600"/>
              <a:gd name="T2" fmla="*/ 2147483647 w 21600"/>
              <a:gd name="T3" fmla="*/ 2147483647 h 21600"/>
              <a:gd name="T4" fmla="*/ 2147483647 w 21600"/>
              <a:gd name="T5" fmla="*/ 1113438332 h 21600"/>
              <a:gd name="T6" fmla="*/ 2147483647 w 21600"/>
              <a:gd name="T7" fmla="*/ 1273231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3" name="Cloud"/>
          <p:cNvSpPr>
            <a:spLocks noChangeAspect="1" noEditPoints="1" noChangeArrowheads="1"/>
          </p:cNvSpPr>
          <p:nvPr/>
        </p:nvSpPr>
        <p:spPr bwMode="auto">
          <a:xfrm>
            <a:off x="4716463" y="620713"/>
            <a:ext cx="1439862" cy="965200"/>
          </a:xfrm>
          <a:custGeom>
            <a:avLst/>
            <a:gdLst>
              <a:gd name="T0" fmla="*/ 19845098 w 21600"/>
              <a:gd name="T1" fmla="*/ 963639146 h 21600"/>
              <a:gd name="T2" fmla="*/ 2147483647 w 21600"/>
              <a:gd name="T3" fmla="*/ 1925225634 h 21600"/>
              <a:gd name="T4" fmla="*/ 2147483647 w 21600"/>
              <a:gd name="T5" fmla="*/ 963639146 h 21600"/>
              <a:gd name="T6" fmla="*/ 2147483647 w 21600"/>
              <a:gd name="T7" fmla="*/ 11019353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4" name="Cloud"/>
          <p:cNvSpPr>
            <a:spLocks noChangeAspect="1" noEditPoints="1" noChangeArrowheads="1"/>
          </p:cNvSpPr>
          <p:nvPr/>
        </p:nvSpPr>
        <p:spPr bwMode="auto">
          <a:xfrm>
            <a:off x="4067175" y="1700213"/>
            <a:ext cx="1512888" cy="1014412"/>
          </a:xfrm>
          <a:custGeom>
            <a:avLst/>
            <a:gdLst>
              <a:gd name="T0" fmla="*/ 23022723 w 21600"/>
              <a:gd name="T1" fmla="*/ 1118679371 h 21600"/>
              <a:gd name="T2" fmla="*/ 2147483647 w 21600"/>
              <a:gd name="T3" fmla="*/ 2147483647 h 21600"/>
              <a:gd name="T4" fmla="*/ 2147483647 w 21600"/>
              <a:gd name="T5" fmla="*/ 1118679371 h 21600"/>
              <a:gd name="T6" fmla="*/ 2147483647 w 21600"/>
              <a:gd name="T7" fmla="*/ 12792317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908050"/>
            <a:ext cx="7921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1484313"/>
            <a:ext cx="5048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268413"/>
            <a:ext cx="431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1773238"/>
            <a:ext cx="10795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995738" y="1484313"/>
            <a:ext cx="360362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427538" y="1125538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5148263" y="1412875"/>
            <a:ext cx="360362" cy="430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3563938" y="2781300"/>
            <a:ext cx="22320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Передача вируса бешенства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3624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Бешенство. Правила безопасности для детей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50825" y="3565525"/>
            <a:ext cx="29527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000" b="1" u="sng">
                <a:solidFill>
                  <a:srgbClr val="00478E"/>
                </a:solidFill>
                <a:latin typeface="Verdana" pitchFamily="34" charset="0"/>
              </a:rPr>
              <a:t>Правило 1. </a:t>
            </a:r>
            <a:r>
              <a:rPr lang="ru-RU" altLang="ru-RU" sz="1000" u="sng">
                <a:solidFill>
                  <a:srgbClr val="00478E"/>
                </a:solidFill>
                <a:latin typeface="Verdana" pitchFamily="34" charset="0"/>
              </a:rPr>
              <a:t>Если встречу я в лесу настоящую лису, от лисы я отойду!</a:t>
            </a:r>
          </a:p>
          <a:p>
            <a:pPr algn="just"/>
            <a:endParaRPr lang="ru-RU" altLang="ru-RU" sz="1000" u="sng">
              <a:latin typeface="Verdana" pitchFamily="34" charset="0"/>
            </a:endParaRPr>
          </a:p>
          <a:p>
            <a:pPr algn="just"/>
            <a:endParaRPr lang="ru-RU" altLang="ru-RU" sz="1000">
              <a:latin typeface="Verdana" pitchFamily="34" charset="0"/>
            </a:endParaRPr>
          </a:p>
          <a:p>
            <a:pPr algn="just"/>
            <a:endParaRPr lang="ru-RU" altLang="ru-RU" sz="1000">
              <a:latin typeface="Verdana" pitchFamily="34" charset="0"/>
            </a:endParaRPr>
          </a:p>
          <a:p>
            <a:pPr algn="just"/>
            <a:endParaRPr lang="ru-RU" altLang="ru-RU" sz="1000">
              <a:latin typeface="Verdana" pitchFamily="34" charset="0"/>
            </a:endParaRPr>
          </a:p>
          <a:p>
            <a:pPr algn="just"/>
            <a:endParaRPr lang="ru-RU" altLang="ru-RU" sz="1000"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Если ты ходишь на прогулки в лес, любишь отдыхать на даче или живешь в деревне, то должен знать: </a:t>
            </a:r>
          </a:p>
          <a:p>
            <a:pPr algn="just">
              <a:buFontTx/>
              <a:buChar char="•"/>
            </a:pP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     </a:t>
            </a: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Трогать и брать на руки лесных зверей, которые, не боясь подходят к тебе – ОПАСНО!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Излишнее дружелюбие диких животных – один из признаков бешенства. </a:t>
            </a:r>
          </a:p>
          <a:p>
            <a:pPr algn="just"/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     </a:t>
            </a:r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156325" y="549275"/>
            <a:ext cx="27717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Если тебя покусала собака или другое животное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, оцарапала бродячая кошка или ты погладил лесного зверька, обязательно </a:t>
            </a: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расскажи об этом взрослым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(родителям, учителю, воспитателям) и </a:t>
            </a: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срочно иди в поликлинику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! Врач назначит прививки! Только это убережет тебя от заражения бешенством.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79388" y="549275"/>
            <a:ext cx="2952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Бешенство очень опасная болезнь всех видов животных и человека, средство для ее лечения еще не найдено.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79388" y="1916113"/>
            <a:ext cx="295275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0800">
            <a:spAutoFit/>
          </a:bodyPr>
          <a:lstStyle/>
          <a:p>
            <a:pPr algn="just"/>
            <a:r>
              <a:rPr lang="ru-RU" altLang="ru-RU" b="1">
                <a:solidFill>
                  <a:srgbClr val="00478E"/>
                </a:solidFill>
              </a:rPr>
              <a:t>     </a:t>
            </a:r>
            <a:r>
              <a:rPr lang="ru-RU" altLang="ru-RU" sz="1000">
                <a:solidFill>
                  <a:srgbClr val="00478E"/>
                </a:solidFill>
                <a:latin typeface="Verdana" pitchFamily="34" charset="0"/>
              </a:rPr>
              <a:t>В наших лесах встречаются больные лисицы, еноты, а иногда барсуки,  белки и ежи! От лесных зверей бешенство передается бродячим собакам и кошкам.</a:t>
            </a:r>
            <a:r>
              <a:rPr lang="ru-RU" altLang="ru-RU" sz="1000" b="1">
                <a:solidFill>
                  <a:srgbClr val="00478E"/>
                </a:solidFill>
                <a:latin typeface="Verdana" pitchFamily="34" charset="0"/>
              </a:rPr>
              <a:t> </a:t>
            </a:r>
          </a:p>
          <a:p>
            <a:pPr algn="just"/>
            <a:r>
              <a:rPr lang="ru-RU" altLang="ru-RU" sz="1000" b="1">
                <a:solidFill>
                  <a:srgbClr val="00478E"/>
                </a:solidFill>
                <a:latin typeface="Verdana" pitchFamily="34" charset="0"/>
              </a:rPr>
              <a:t>     Дикие, бродячие и  домашние животные могут стать причиной заражения человека!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2114550" cy="563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Бешенство  от животных </a:t>
            </a:r>
          </a:p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передается человеку!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323850" y="3213100"/>
            <a:ext cx="576103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Бешенство можно предупредить!</a:t>
            </a: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6013" y="4005263"/>
            <a:ext cx="15843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2071" name="Picture 23" descr="MC900351349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3933825"/>
            <a:ext cx="6254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 descr="MC900351349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188" y="4005263"/>
            <a:ext cx="5000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203575" y="3573463"/>
            <a:ext cx="2952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1463" algn="just">
              <a:buFontTx/>
              <a:buChar char="•"/>
            </a:pP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      Гладить бездомных собак и кошек – НЕЛЬЗЯ!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Они, бегая в поисках корма, могли повстречаться с больными лисицами и заразиться бешенством! </a:t>
            </a:r>
          </a:p>
          <a:p>
            <a:pPr indent="271463" algn="ctr"/>
            <a:r>
              <a:rPr lang="ru-RU" altLang="ru-RU" sz="1000">
                <a:solidFill>
                  <a:srgbClr val="004D9A"/>
                </a:solidFill>
                <a:latin typeface="Verdana" pitchFamily="34" charset="0"/>
                <a:sym typeface="Symbol" pitchFamily="18" charset="2"/>
              </a:rPr>
              <a:t></a:t>
            </a:r>
          </a:p>
          <a:p>
            <a:pPr indent="271463" algn="ctr"/>
            <a:endParaRPr lang="ru-RU" altLang="ru-RU" sz="1000">
              <a:solidFill>
                <a:srgbClr val="004D9A"/>
              </a:solidFill>
              <a:latin typeface="Verdana" pitchFamily="34" charset="0"/>
              <a:sym typeface="Symbol" pitchFamily="18" charset="2"/>
            </a:endParaRPr>
          </a:p>
          <a:p>
            <a:pPr indent="271463" algn="just"/>
            <a:r>
              <a:rPr lang="ru-RU" altLang="ru-RU" sz="1000" b="1" u="sng">
                <a:solidFill>
                  <a:srgbClr val="004D9A"/>
                </a:solidFill>
                <a:latin typeface="Verdana" pitchFamily="34" charset="0"/>
              </a:rPr>
              <a:t>Правило 2. </a:t>
            </a:r>
            <a:r>
              <a:rPr lang="ru-RU" altLang="ru-RU" sz="1000" u="sng">
                <a:solidFill>
                  <a:srgbClr val="004D9A"/>
                </a:solidFill>
                <a:latin typeface="Verdana" pitchFamily="34" charset="0"/>
              </a:rPr>
              <a:t>Тебя покусала собака, кошка или лесной обитатель  - сразу расскажи взрослым и бегом к врачу!</a:t>
            </a:r>
          </a:p>
          <a:p>
            <a:pPr indent="271463"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   </a:t>
            </a:r>
          </a:p>
          <a:p>
            <a:pPr indent="271463"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Как может заразиться человек?</a:t>
            </a:r>
          </a:p>
          <a:p>
            <a:pPr indent="271463"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Заразиться можно при укусе, попадании слюны больного животного на кожу человека и даже при простом поглаживании зараженного бешенством животного. 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227763" y="3068638"/>
            <a:ext cx="26638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000" b="1" u="sng">
                <a:solidFill>
                  <a:srgbClr val="004D9A"/>
                </a:solidFill>
                <a:latin typeface="Verdana" pitchFamily="34" charset="0"/>
              </a:rPr>
              <a:t>Правило 3. </a:t>
            </a:r>
            <a:r>
              <a:rPr lang="ru-RU" altLang="ru-RU" sz="1000" u="sng">
                <a:solidFill>
                  <a:srgbClr val="004D9A"/>
                </a:solidFill>
                <a:latin typeface="Verdana" pitchFamily="34" charset="0"/>
              </a:rPr>
              <a:t>К Айболиту на прививку я собачку приведу!</a:t>
            </a: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Наши домашние любимцы могут заболеть бешенством, если им не делалась прививка. </a:t>
            </a: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Каждый год,</a:t>
            </a: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 лучше весной, надо попросить взрослых </a:t>
            </a:r>
            <a:r>
              <a:rPr lang="ru-RU" altLang="ru-RU" sz="1000" b="1">
                <a:solidFill>
                  <a:srgbClr val="004D9A"/>
                </a:solidFill>
                <a:latin typeface="Verdana" pitchFamily="34" charset="0"/>
              </a:rPr>
              <a:t>посетить с собакой или кошкой ветеринарную клинику, где их вакцинируют от бешенства! </a:t>
            </a: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endParaRPr lang="ru-RU" altLang="ru-RU" sz="1000">
              <a:solidFill>
                <a:srgbClr val="004D9A"/>
              </a:solidFill>
              <a:latin typeface="Verdana" pitchFamily="34" charset="0"/>
            </a:endParaRPr>
          </a:p>
          <a:p>
            <a:pPr algn="just"/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Прививка твоего питомца обезопасит от этой опасной болезни не только его, но и тебя!</a:t>
            </a:r>
            <a:endParaRPr lang="ru-RU" altLang="ru-RU" sz="1000">
              <a:latin typeface="Verdana" pitchFamily="34" charset="0"/>
            </a:endParaRP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908050"/>
            <a:ext cx="6492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28" descr="ORCA9T0G31CAKY7YXDCAK9132ACAM948AMCAWLPZEZCA6VVY30CAFO2VLUCAZF56MJCAX0OZ78CA0UVD11CAZN63P1CAB069L0CAADDOFJCAW0D3WSCAGKOSA7CAC8RH4ACAIC0YBLCAEVW4H2CAK1Q4FPCADQ1JIS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924050"/>
            <a:ext cx="115252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29" descr="V0CAR3A7U9CARA9J58CAHAVD24CACFCZ9WCAFHVMZ4CAXGIFP4CA6RV23TCA21T4TNCAM6FQD5CA32WT3NCATT2IW9CAC06TGCCAIVW8JZCAANUJTHCAJREYF1CAI5B2NDCA7NJ0TRCAGEDEBXCAFUSG4HCA4CWA4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4652963"/>
            <a:ext cx="9366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55650" y="6237288"/>
            <a:ext cx="82073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По всем вопросам обращайтесь в государственное учреждение ветеринарии Московской области, своего района.</a:t>
            </a:r>
          </a:p>
          <a:p>
            <a:pPr algn="r">
              <a:spcBef>
                <a:spcPct val="50000"/>
              </a:spcBef>
            </a:pPr>
            <a:r>
              <a:rPr lang="ru-RU" altLang="ru-RU" sz="1000">
                <a:solidFill>
                  <a:srgbClr val="004D9A"/>
                </a:solidFill>
                <a:latin typeface="Verdana" pitchFamily="34" charset="0"/>
              </a:rPr>
              <a:t>Главное управление ветеринарии Московской области (тел. горячей линии 8(499) 130-30-10)</a:t>
            </a:r>
          </a:p>
        </p:txBody>
      </p:sp>
      <p:pic>
        <p:nvPicPr>
          <p:cNvPr id="2079" name="Picture 31" descr="MC900351349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650" y="4221163"/>
            <a:ext cx="5556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0" name="Picture 42" descr="MC900436209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14963" y="620713"/>
            <a:ext cx="5095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4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836613"/>
            <a:ext cx="6111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4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2349500"/>
            <a:ext cx="7191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620713"/>
            <a:ext cx="8618537" cy="584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835150" y="115888"/>
            <a:ext cx="56165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Государственные учреждения ветеринарии Московской области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544</TotalTime>
  <Words>362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Symbol</vt:lpstr>
      <vt:lpstr>Оформление по умолчанию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workstation</cp:lastModifiedBy>
  <cp:revision>14</cp:revision>
  <dcterms:created xsi:type="dcterms:W3CDTF">2014-05-02T11:35:07Z</dcterms:created>
  <dcterms:modified xsi:type="dcterms:W3CDTF">2017-12-26T11:57:46Z</dcterms:modified>
</cp:coreProperties>
</file>